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4"/>
  </p:sldMasterIdLst>
  <p:notesMasterIdLst>
    <p:notesMasterId r:id="rId15"/>
  </p:notesMasterIdLst>
  <p:handoutMasterIdLst>
    <p:handoutMasterId r:id="rId16"/>
  </p:handoutMasterIdLst>
  <p:sldIdLst>
    <p:sldId id="256" r:id="rId5"/>
    <p:sldId id="257" r:id="rId6"/>
    <p:sldId id="258" r:id="rId7"/>
    <p:sldId id="259" r:id="rId8"/>
    <p:sldId id="261" r:id="rId9"/>
    <p:sldId id="262" r:id="rId10"/>
    <p:sldId id="264" r:id="rId11"/>
    <p:sldId id="265" r:id="rId12"/>
    <p:sldId id="266"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66724" autoAdjust="0"/>
  </p:normalViewPr>
  <p:slideViewPr>
    <p:cSldViewPr snapToGrid="0" snapToObjects="1">
      <p:cViewPr varScale="1">
        <p:scale>
          <a:sx n="53" d="100"/>
          <a:sy n="53" d="100"/>
        </p:scale>
        <p:origin x="1146" y="3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7/12/2023</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7/12/2023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Welcome to our presentation on quantum computing, a cutting-edge technology that promises to revolutionize the way we process information. Imagine a computer that can perform calculations at lightning-fast speeds, allowing us to solve problems that were once thought impossible. That's the power of quantum computing!</a:t>
            </a:r>
            <a:endParaRPr lang="en-US" dirty="0"/>
          </a:p>
          <a:p>
            <a:r>
              <a:rPr lang="en-US" dirty="0">
                <a:effectLst/>
              </a:rPr>
              <a:t>But what exactly is quantum computing? </a:t>
            </a:r>
            <a:r>
              <a:rPr lang="en-US" b="0" i="0" dirty="0">
                <a:solidFill>
                  <a:srgbClr val="D1D5DB"/>
                </a:solidFill>
                <a:effectLst/>
                <a:latin typeface="Söhne"/>
              </a:rPr>
              <a:t>As a business professional, I believe it is crucial for us to stay informed and embrace the opportunities that such advancements offer. In the following speech, I will provide an in-depth overview of quantum computing, explore the business and societal problems it solves, and highlight the immense potential it brings to the world of business.</a:t>
            </a:r>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Thank you for listening to my presentation on quantum computing! I hope that I was able to provide a clear and engaging overview of this exciting emerging technology. Now, I would like to open up the floor for questions and discussion. Please feel free to ask any questions that you may have, or share your thoughts and insights about quantum computing.</a:t>
            </a:r>
            <a:endParaRPr lang="en-US" dirty="0"/>
          </a:p>
          <a:p>
            <a:r>
              <a:rPr lang="en-US" dirty="0">
                <a:effectLst/>
              </a:rPr>
              <a:t>Remember, quantum computing is a complex and rapidly evolving field, so there is always more to learn and discover. Let's take this opportunity to engage in a productive dialogue and explore some of the fascinating possibilities of quantum computing together.</a:t>
            </a:r>
            <a:endParaRPr lang="en-US" dirty="0"/>
          </a:p>
          <a:p>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247796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mn-lt"/>
              </a:rPr>
              <a:t>Quantum computing is a cutting-edge technology that uses the principles of quantum mechanics to perform calculations that are impossible for classical computers. While classical computers use bits to store and process information, quantum computers use qubits, which can exist in multiple states at once. This allows quantum computers to perform calculations much faster than classical computers.</a:t>
            </a:r>
            <a:endParaRPr lang="en-US" dirty="0">
              <a:latin typeface="+mn-lt"/>
            </a:endParaRPr>
          </a:p>
          <a:p>
            <a:r>
              <a:rPr lang="en-US" dirty="0">
                <a:effectLst/>
                <a:latin typeface="+mn-lt"/>
              </a:rPr>
              <a:t>One way to think about the difference between classical and quantum computing is to imagine a maze. A classical computer would solve the maze by trying every possible path until it finds the correct one. A quantum computer, on the other hand, would be able to explore all possible paths simultaneously, dramatically reducing the time needed to find the solution. </a:t>
            </a:r>
            <a:r>
              <a:rPr lang="en-US" b="0" i="0" dirty="0">
                <a:solidFill>
                  <a:srgbClr val="D1D5DB"/>
                </a:solidFill>
                <a:effectLst/>
                <a:latin typeface="+mn-lt"/>
              </a:rPr>
              <a:t>Furthermore, quantum computing has the potential to tackle optimization problems that are inherently difficult for classical computers. Industries such as logistics, finance, and drug discovery could greatly benefit from quantum algorithms that optimize resource allocation, portfolio management, and molecular modeling.</a:t>
            </a:r>
            <a:endParaRPr lang="en-US" dirty="0">
              <a:latin typeface="+mn-l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2856394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Quantum computing has the potential to revolutionize problem-solving by tackling tasks that are currently impossible for classical computers. One of the key advantages of quantum computing is its ability to perform calculations exponentially faster than classical computers. This means that problems that would take millions of years for a classical computer to solve could be solved in just a few hours with a quantum computer.</a:t>
            </a:r>
          </a:p>
          <a:p>
            <a:endParaRPr lang="en-US" dirty="0"/>
          </a:p>
          <a:p>
            <a:r>
              <a:rPr lang="en-US" dirty="0">
                <a:effectLst/>
              </a:rPr>
              <a:t>One example of a problem that quantum computing could help solve is the factorization of large numbers. This is a crucial task in cryptography, and is currently very difficult for classical computers. However, Shor's algorithm, a quantum algorithm developed in 1994, can solve this problem exponentially faster than any known classical algorithm. This makes quantum computing a potentially powerful tool for breaking encryption codes and improving cybersecurity.</a:t>
            </a:r>
            <a:endParaRPr lang="en-US" dirty="0"/>
          </a:p>
          <a:p>
            <a:endParaRPr lang="en-US" dirty="0"/>
          </a:p>
          <a:p>
            <a:r>
              <a:rPr lang="en-US" dirty="0"/>
              <a:t>Another area where quantum computing shines is optimization. Many real-world problems involve optimizing resources, such as scheduling, logistics, and supply chain management. Quantum algorithms have the potential to solve these problems more efficiently than classical algorithms, leading to improved efficiency, cost reduction, and enhanced decision-making processes. Industries ranging from transportation and manufacturing to finance and healthcare could benefit greatly from quantum computing's ability to solve complex optimization problems.</a:t>
            </a:r>
          </a:p>
          <a:p>
            <a:endParaRPr lang="en-US" dirty="0"/>
          </a:p>
          <a:p>
            <a:r>
              <a:rPr lang="en-US" dirty="0"/>
              <a:t>In the field of drug discovery, quantum computing holds promise for accelerating the development of new pharmaceuticals. Quantum simulations can model the behavior of molecules and materials more accurately, enabling researchers to identify potential drug candidates faster and more efficiently. This could revolutionize the drug discovery process, reducing time and costs associated with bringing new medications to market.</a:t>
            </a:r>
          </a:p>
          <a:p>
            <a:endParaRPr lang="en-US" dirty="0"/>
          </a:p>
          <a:p>
            <a:r>
              <a:rPr lang="en-US" dirty="0"/>
              <a:t>Additionally, quantum computing has the potential to revolutionize fields such as materials science, weather forecasting, and climate modeling. Quantum simulations can provide unprecedented insights into the behavior of complex systems, enabling scientists to make more accurate predictions and understand intricate phenomena.</a:t>
            </a:r>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3862921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mn-lt"/>
              </a:rPr>
              <a:t>Quantum computing presents a remarkable opportunity for businesses, promising transformative advancements in various areas. The unparalleled computational power of quantum computers holds the potential to revolutionize industries and drive innovation to unprecedented heights.</a:t>
            </a:r>
          </a:p>
          <a:p>
            <a:pPr algn="l"/>
            <a:endParaRPr lang="en-US" b="0" i="0" dirty="0">
              <a:solidFill>
                <a:srgbClr val="D1D5DB"/>
              </a:solidFill>
              <a:effectLst/>
              <a:latin typeface="+mn-lt"/>
            </a:endParaRPr>
          </a:p>
          <a:p>
            <a:pPr algn="l"/>
            <a:r>
              <a:rPr lang="en-US" b="0" i="0" dirty="0">
                <a:solidFill>
                  <a:srgbClr val="D1D5DB"/>
                </a:solidFill>
                <a:effectLst/>
                <a:latin typeface="+mn-lt"/>
              </a:rPr>
              <a:t>In the realm of optimization, quantum algorithms can address complex business challenges that classical computers struggle to solve efficiently. Industries such as logistics, transportation, and supply chain management can benefit immensely from quantum optimization, enabling streamlined operations, enhanced resource allocation, and significant cost savings. Businesses can expect improved efficiencies, reduced waste, and optimized decision-making processes.</a:t>
            </a:r>
          </a:p>
          <a:p>
            <a:br>
              <a:rPr lang="en-US" dirty="0">
                <a:latin typeface="+mn-lt"/>
              </a:rPr>
            </a:br>
            <a:r>
              <a:rPr lang="en-US" b="0" i="0" dirty="0">
                <a:solidFill>
                  <a:srgbClr val="D1D5DB"/>
                </a:solidFill>
                <a:effectLst/>
                <a:latin typeface="+mn-lt"/>
              </a:rPr>
              <a:t>From financial modeling and risk analysis to drug discovery and materials science, quantum computing can accelerate simulations and calculations, enabling faster innovation and more accurate predictions. Businesses can gain a competitive edge by leveraging quantum algorithms to unlock insights, develop novel solutions, and expedite research and development processes.</a:t>
            </a:r>
          </a:p>
          <a:p>
            <a:r>
              <a:rPr lang="en-US" b="0" i="0" dirty="0">
                <a:solidFill>
                  <a:srgbClr val="D1D5DB"/>
                </a:solidFill>
                <a:effectLst/>
                <a:latin typeface="+mn-lt"/>
              </a:rPr>
              <a:t>Quantum computers also possess the ability to crack conventional encryption methods that safeguard sensitive data. This prompts businesses to explore quantum-resistant encryption techniques, ensuring secure communication and data protection in the face of advancing computational threats.</a:t>
            </a:r>
          </a:p>
          <a:p>
            <a:endParaRPr lang="en-US" b="0" i="0" dirty="0">
              <a:solidFill>
                <a:srgbClr val="D1D5DB"/>
              </a:solidFill>
              <a:effectLst/>
              <a:latin typeface="+mn-lt"/>
            </a:endParaRPr>
          </a:p>
          <a:p>
            <a:r>
              <a:rPr lang="en-US" b="0" i="0" dirty="0">
                <a:solidFill>
                  <a:srgbClr val="D1D5DB"/>
                </a:solidFill>
                <a:effectLst/>
                <a:latin typeface="Söhne"/>
              </a:rPr>
              <a:t>Businesses that embrace quantum computing early on stand to gain a strategic advantage. By investing in research and development, collaborating with experts, and exploring potential use cases, forward-thinking companies can position themselves at the forefront of quantum innovation, shaping the future of their industries.</a:t>
            </a:r>
            <a:endParaRPr lang="en-IN" dirty="0">
              <a:latin typeface="+mn-l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325990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Imagine a world where complex problems, such as traffic optimization, are effortlessly solved, resulting in reduced commute times and increased efficiency. Quantum computing's computational power can revolutionize logistics, enabling faster package delivery and streamlined supply chains. This translates into tangible benefits for consumers, with faster shipping, reduced costs, and improved product availability.</a:t>
            </a:r>
          </a:p>
          <a:p>
            <a:r>
              <a:rPr lang="en-US" b="0" i="0" dirty="0">
                <a:solidFill>
                  <a:srgbClr val="D1D5DB"/>
                </a:solidFill>
                <a:effectLst/>
                <a:latin typeface="Söhne"/>
              </a:rPr>
              <a:t>Quantum computing offers an intriguing value proposition for both consumers and businesses, promising transformative benefits across multiple domains. For consumers, quantum computing holds the potential to revolutionize technology in ways that can enhance everyday life. From faster and more accurate online searches to personalized medicine and drug discovery, quantum computing can significantly impact our quality of life.</a:t>
            </a:r>
          </a:p>
          <a:p>
            <a:r>
              <a:rPr lang="en-US" b="0" i="0" dirty="0">
                <a:solidFill>
                  <a:srgbClr val="D1D5DB"/>
                </a:solidFill>
                <a:effectLst/>
                <a:latin typeface="Söhne"/>
              </a:rPr>
              <a:t>In the realm of cybersecurity, quantum computing can both disrupt and provide enhanced protection. While quantum algorithms can break conventional encryption, quantum-resistant cryptography can safeguard our digital infrastructure in the future. This ensures consumers' personal information and financial transactions remain secure in the face of evolving threats.</a:t>
            </a:r>
          </a:p>
          <a:p>
            <a:endParaRPr lang="en-US" b="0" i="0" dirty="0">
              <a:solidFill>
                <a:srgbClr val="D1D5DB"/>
              </a:solidFill>
              <a:effectLst/>
              <a:latin typeface="Söhne"/>
            </a:endParaRPr>
          </a:p>
          <a:p>
            <a:r>
              <a:rPr lang="en-IN" b="0" i="0" dirty="0">
                <a:solidFill>
                  <a:srgbClr val="D1D5DB"/>
                </a:solidFill>
                <a:effectLst/>
                <a:latin typeface="Söhne"/>
              </a:rPr>
              <a:t>For businesses, quantum computing presents unparalleled opportunities. Industries such as finance can leverage quantum algorithms for faster risk analysis, portfolio optimization, and fraud detection. These capabilities enable more informed decision-making, increased profitability, and reduced financial risks.</a:t>
            </a:r>
            <a:endParaRPr lang="en-US" b="0" i="0" dirty="0">
              <a:solidFill>
                <a:srgbClr val="D1D5DB"/>
              </a:solidFill>
              <a:effectLst/>
              <a:latin typeface="Söhne"/>
            </a:endParaRPr>
          </a:p>
          <a:p>
            <a:r>
              <a:rPr lang="en-US" b="0" i="0" dirty="0">
                <a:solidFill>
                  <a:srgbClr val="D1D5DB"/>
                </a:solidFill>
                <a:effectLst/>
                <a:latin typeface="Söhne"/>
              </a:rPr>
              <a:t>Quantum computing can drive advancements in artificial intelligence and machine learning, enabling more sophisticated algorithms and predictive models. This can revolutionize customer experience, personalized recommendations, and targeted advertising.</a:t>
            </a:r>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2236510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Quantum computing is poised to revolutionize numerous industries, ushering in a new era of computation and problem-solving. Its potential impact, both positive and negative, extends across various sectors, shaping the future of key industries.</a:t>
            </a:r>
          </a:p>
          <a:p>
            <a:pPr algn="l"/>
            <a:r>
              <a:rPr lang="en-US" b="0" i="0" dirty="0">
                <a:solidFill>
                  <a:srgbClr val="D1D5DB"/>
                </a:solidFill>
                <a:effectLst/>
                <a:latin typeface="Söhne"/>
              </a:rPr>
              <a:t>One industry set to benefit tremendously from quantum computing is healthcare and pharmaceuticals. Quantum algorithms offer the ability to accelerate complex simulations and calculations, facilitating the discovery of new drugs and optimizing personalized treatments. Quantum-powered simulations can simulate molecular interactions with unparalleled precision, greatly accelerating the drug discovery process and potentially revolutionizing patient care.</a:t>
            </a:r>
          </a:p>
          <a:p>
            <a:pPr algn="l"/>
            <a:r>
              <a:rPr lang="en-US" b="0" i="0" dirty="0">
                <a:solidFill>
                  <a:srgbClr val="D1D5DB"/>
                </a:solidFill>
                <a:effectLst/>
                <a:latin typeface="Söhne"/>
              </a:rPr>
              <a:t>Financial services are another sector that will experience significant implications. While quantum computing poses a threat to current encryption methods, it also offers opportunities for advanced data analysis and optimization. Financial institutions can leverage quantum algorithms to optimize portfolio management, risk analysis, and investment strategies. However, this technology also raises concerns about the vulnerability of existing security systems, prompting the need for quantum-resistant encryption methods.</a:t>
            </a:r>
          </a:p>
          <a:p>
            <a:pPr algn="l"/>
            <a:r>
              <a:rPr lang="en-US" b="0" i="0" dirty="0">
                <a:solidFill>
                  <a:srgbClr val="D1D5DB"/>
                </a:solidFill>
                <a:effectLst/>
                <a:latin typeface="Söhne"/>
              </a:rPr>
              <a:t>Transportation and logistics industries stand to gain from quantum computing's optimization capabilities. Quantum algorithms can tackle complex routing and scheduling problems, optimizing fleet management, supply chain logistics, and route planning. This will lead to enhanced operational efficiency, reduced costs, and improved delivery times.</a:t>
            </a:r>
          </a:p>
          <a:p>
            <a:pPr algn="l"/>
            <a:r>
              <a:rPr lang="en-US" b="0" i="0" dirty="0">
                <a:solidFill>
                  <a:srgbClr val="D1D5DB"/>
                </a:solidFill>
                <a:effectLst/>
                <a:latin typeface="Söhne"/>
              </a:rPr>
              <a:t>Conversely, quantum computing's advancement may disrupt sectors reliant on conventional computational methods. Traditional cryptography faces the challenge of quantum algorithms breaking existing encryption protocols, necessitating the development of quantum-resistant encryption solutions. Furthermore, classical machine learning and artificial intelligence may become outpaced by quantum machine learning algorithms, requiring a paradigm shift in AI development.</a:t>
            </a:r>
          </a:p>
          <a:p>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1688158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mn-lt"/>
              </a:rPr>
              <a:t>The potential applications of quantum computing span across a wide range of fields and hold immense promise for solving complex problems that are currently intractable for classical computers. The unique capabilities of quantum computing have the potential to revolutionize various industries.</a:t>
            </a:r>
          </a:p>
          <a:p>
            <a:pPr algn="l"/>
            <a:r>
              <a:rPr lang="en-US" b="0" i="0" dirty="0">
                <a:solidFill>
                  <a:srgbClr val="D1D5DB"/>
                </a:solidFill>
                <a:effectLst/>
                <a:latin typeface="+mn-lt"/>
              </a:rPr>
              <a:t>Machine learning and artificial intelligence (AI) will benefit from quantum computing. Quantum machine learning algorithms can process and analyze vast amounts of data more efficiently, enabling more accurate predictions and pattern recognition. This could have profound implications for fields such as image and speech recognition, recommendation systems, and anomaly detection.</a:t>
            </a:r>
          </a:p>
          <a:p>
            <a:r>
              <a:rPr lang="en-US" b="0" i="0" dirty="0">
                <a:solidFill>
                  <a:srgbClr val="D1D5DB"/>
                </a:solidFill>
                <a:effectLst/>
                <a:latin typeface="+mn-lt"/>
              </a:rPr>
              <a:t>Quantum computing will also revolutionize scientific research, enabling simulations of complex physical phenomena, optimizing experimental setups, and accelerating scientific discoveries. Fields such as quantum chemistry, materials science, and fundamental physics can greatly benefit from the computational power of quantum systems.</a:t>
            </a:r>
            <a:br>
              <a:rPr lang="en-US" dirty="0">
                <a:latin typeface="+mn-lt"/>
              </a:rPr>
            </a:br>
            <a:endParaRPr lang="en-IN" dirty="0">
              <a:latin typeface="+mn-l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360360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mn-lt"/>
              </a:rPr>
              <a:t>The emergence of quantum computing technology brings forth exciting possibilities for innovative business models that can leverage its unique capabilities. While the field is still developing, several potential business models can be envisioned.</a:t>
            </a:r>
          </a:p>
          <a:p>
            <a:pPr algn="l"/>
            <a:r>
              <a:rPr lang="en-US" b="0" i="0" dirty="0">
                <a:solidFill>
                  <a:srgbClr val="D1D5DB"/>
                </a:solidFill>
                <a:effectLst/>
                <a:latin typeface="+mn-lt"/>
              </a:rPr>
              <a:t>One possible business model revolves around offering quantum computing as a service (</a:t>
            </a:r>
            <a:r>
              <a:rPr lang="en-US" b="0" i="0" dirty="0" err="1">
                <a:solidFill>
                  <a:srgbClr val="D1D5DB"/>
                </a:solidFill>
                <a:effectLst/>
                <a:latin typeface="+mn-lt"/>
              </a:rPr>
              <a:t>QCaaS</a:t>
            </a:r>
            <a:r>
              <a:rPr lang="en-US" b="0" i="0" dirty="0">
                <a:solidFill>
                  <a:srgbClr val="D1D5DB"/>
                </a:solidFill>
                <a:effectLst/>
                <a:latin typeface="+mn-lt"/>
              </a:rPr>
              <a:t>). Companies can establish quantum data centers that provide access to quantum computing resources and expertise on a pay-per-use basis. This model would allow businesses, researchers, and even individuals to harness the power of quantum computing without the need for significant upfront investments in infrastructure and expertise.</a:t>
            </a:r>
          </a:p>
          <a:p>
            <a:pPr algn="l"/>
            <a:r>
              <a:rPr lang="en-US" b="0" i="0" dirty="0">
                <a:solidFill>
                  <a:srgbClr val="D1D5DB"/>
                </a:solidFill>
                <a:effectLst/>
                <a:latin typeface="+mn-lt"/>
              </a:rPr>
              <a:t>Another potential business model is focused on developing quantum algorithms and software solutions. As quantum computers become more widely available, there will be a growing demand for software applications tailored to exploit their capabilities. Companies that specialize in designing and implementing quantum algorithms, simulators, and software development kits can cater to this demand and offer value-added solutions to clients across various industries.</a:t>
            </a:r>
          </a:p>
          <a:p>
            <a:pPr algn="l"/>
            <a:r>
              <a:rPr lang="en-US" b="0" i="0" dirty="0">
                <a:solidFill>
                  <a:srgbClr val="D1D5DB"/>
                </a:solidFill>
                <a:effectLst/>
                <a:latin typeface="+mn-lt"/>
              </a:rPr>
              <a:t>Additionally, consulting and advisory services focused on quantum computing can be a viable business model. As quantum technology evolves, there will be a need for experts who can guide organizations in understanding the potential impacts, risks, and opportunities associated with quantum computing. These consulting firms can provide strategic advice, assist with quantum readiness assessments, and offer customized solutions based on clients' specific needs.</a:t>
            </a:r>
          </a:p>
          <a:p>
            <a:pPr algn="l"/>
            <a:r>
              <a:rPr lang="en-US" b="0" i="0" dirty="0">
                <a:solidFill>
                  <a:srgbClr val="D1D5DB"/>
                </a:solidFill>
                <a:effectLst/>
                <a:latin typeface="+mn-lt"/>
              </a:rPr>
              <a:t>Furthermore, partnerships and collaborations between quantum computing companies and existing industry players can drive innovation. By integrating quantum computing technology into established businesses, new products, services, and solutions can be developed that harness the power of quantum algorithms for specific applications. This collaborative approach allows traditional industries to explore the potential benefits of quantum computing while leveraging their existing infrastructure and expertise.</a:t>
            </a:r>
          </a:p>
          <a:p>
            <a:endParaRPr lang="en-IN" dirty="0">
              <a:latin typeface="+mn-lt"/>
            </a:endParaRPr>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2253692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For quantum computing technology to become mainstream, several key factors need to be addressed and achieved. These factors encompass technical challenges, infrastructure requirements, and broader adoption considerations.</a:t>
            </a:r>
          </a:p>
          <a:p>
            <a:pPr algn="l"/>
            <a:r>
              <a:rPr lang="en-US" b="0" i="0" dirty="0">
                <a:solidFill>
                  <a:srgbClr val="D1D5DB"/>
                </a:solidFill>
                <a:effectLst/>
                <a:latin typeface="Söhne"/>
              </a:rPr>
              <a:t>First and foremost, scalability is a crucial factor. Quantum systems need to be scaled up to handle larger numbers of qubits while maintaining low error rates. Advancements in qubit design, error correction techniques, and noise reduction are essential to achieve reliable and scalable quantum computing platforms.</a:t>
            </a:r>
          </a:p>
          <a:p>
            <a:pPr algn="l"/>
            <a:r>
              <a:rPr lang="en-US" b="0" i="0" dirty="0">
                <a:solidFill>
                  <a:srgbClr val="D1D5DB"/>
                </a:solidFill>
                <a:effectLst/>
                <a:latin typeface="Söhne"/>
              </a:rPr>
              <a:t>Secondly, quantum hardware development must continue to progress. Research and engineering efforts should focus on improving qubit coherence, stability, and controllability. This includes advancements in qubit architectures, materials, and manufacturing techniques to enhance performance and reduce hardware-related errors.</a:t>
            </a:r>
          </a:p>
          <a:p>
            <a:pPr algn="l"/>
            <a:r>
              <a:rPr lang="en-US" b="0" i="0" dirty="0">
                <a:solidFill>
                  <a:srgbClr val="D1D5DB"/>
                </a:solidFill>
                <a:effectLst/>
                <a:latin typeface="Söhne"/>
              </a:rPr>
              <a:t>Furthermore, the development of robust and efficient software tools and programming languages is paramount. Simplifying the programming of quantum algorithms and making them accessible to a broader range of developers will be vital for mainstream adoption. High-level programming languages and intuitive development environments can enable software engineers and researchers to leverage the power of quantum computing without extensive knowledge of quantum mechanics.</a:t>
            </a:r>
          </a:p>
          <a:p>
            <a:pPr algn="l"/>
            <a:r>
              <a:rPr lang="en-US" b="0" i="0" dirty="0">
                <a:solidFill>
                  <a:srgbClr val="D1D5DB"/>
                </a:solidFill>
                <a:effectLst/>
                <a:latin typeface="Söhne"/>
              </a:rPr>
              <a:t>Interdisciplinary collaboration is also crucial. Collaboration among researchers, physicists, computer scientists, and industry experts is essential to drive innovation, share knowledge, and tackle complex challenges collectively. Public-private partnerships, academic collaborations, and open-source initiatives can accelerate progress and foster a vibrant quantum computing ecosystem.</a:t>
            </a:r>
          </a:p>
          <a:p>
            <a:pPr algn="l"/>
            <a:r>
              <a:rPr lang="en-US" b="0" i="0" dirty="0">
                <a:solidFill>
                  <a:srgbClr val="D1D5DB"/>
                </a:solidFill>
                <a:effectLst/>
                <a:latin typeface="Söhne"/>
              </a:rPr>
              <a:t>Lastly, quantum computing technology needs to be made accessible and affordable. The cost of building and maintaining quantum systems should decrease over time, enabling more organizations and researchers to experiment and develop applications. Cloud-based quantum computing platforms and quantum-as-a-service models can democratize access and facilitate experimentation and innovation.</a:t>
            </a:r>
          </a:p>
          <a:p>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4061897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7DE6118-2437-4B30-8E3C-4D2BE6020583}" type="datetimeFigureOut">
              <a:rPr lang="en-US" smtClean="0"/>
              <a:pPr/>
              <a:t>7/12/2023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610174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5722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7662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422540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72372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7DE6118-2437-4B30-8E3C-4D2BE6020583}" type="datetimeFigureOut">
              <a:rPr lang="en-US" smtClean="0"/>
              <a:pPr/>
              <a:t>7/12/2023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9333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7DE6118-2437-4B30-8E3C-4D2BE6020583}" type="datetimeFigureOut">
              <a:rPr lang="en-US" smtClean="0"/>
              <a:pPr/>
              <a:t>7/12/2023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795137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7DE6118-2437-4B30-8E3C-4D2BE6020583}" type="datetimeFigureOut">
              <a:rPr lang="en-US" smtClean="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82989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7DE6118-2437-4B30-8E3C-4D2BE6020583}" type="datetimeFigureOut">
              <a:rPr lang="en-US" smtClean="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53600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5663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8732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84382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7/12/2023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363682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7/12/2023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52209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7/12/2023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1802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07531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5287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39000" b="-39000"/>
          </a:stretch>
        </a:blip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7DE6118-2437-4B30-8E3C-4D2BE6020583}" type="datetimeFigureOut">
              <a:rPr lang="en-US" smtClean="0"/>
              <a:pPr/>
              <a:t>7/12/2023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91092890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r>
              <a:rPr lang="en-US" b="1" dirty="0"/>
              <a:t>Quantum Computers</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a:bodyPr>
          <a:lstStyle/>
          <a:p>
            <a:r>
              <a:rPr lang="en-US" dirty="0">
                <a:solidFill>
                  <a:schemeClr val="accent1">
                    <a:lumMod val="40000"/>
                    <a:lumOff val="60000"/>
                  </a:schemeClr>
                </a:solidFill>
              </a:rPr>
              <a:t>By: Arvish Pandey</a:t>
            </a:r>
          </a:p>
        </p:txBody>
      </p:sp>
      <p:pic>
        <p:nvPicPr>
          <p:cNvPr id="1030" name="Picture 6">
            <a:extLst>
              <a:ext uri="{FF2B5EF4-FFF2-40B4-BE49-F238E27FC236}">
                <a16:creationId xmlns:a16="http://schemas.microsoft.com/office/drawing/2014/main" id="{A57A8BC9-AC76-C5FA-148F-9A398B421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22" y="93005"/>
            <a:ext cx="6359869" cy="35774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22F4-DAB7-2C6A-5F2E-E5D6B2C2C749}"/>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A5F2FAF6-F5D4-F9D5-656E-1AE127F2E382}"/>
              </a:ext>
            </a:extLst>
          </p:cNvPr>
          <p:cNvSpPr>
            <a:spLocks noGrp="1"/>
          </p:cNvSpPr>
          <p:nvPr>
            <p:ph type="subTitle" idx="1"/>
          </p:nvPr>
        </p:nvSpPr>
        <p:spPr/>
        <p:txBody>
          <a:bodyPr/>
          <a:lstStyle/>
          <a:p>
            <a:r>
              <a:rPr lang="en-IN" dirty="0"/>
              <a:t>Presenter: Arvish Pandey</a:t>
            </a:r>
          </a:p>
        </p:txBody>
      </p:sp>
      <p:pic>
        <p:nvPicPr>
          <p:cNvPr id="5" name="Picture 4">
            <a:extLst>
              <a:ext uri="{FF2B5EF4-FFF2-40B4-BE49-F238E27FC236}">
                <a16:creationId xmlns:a16="http://schemas.microsoft.com/office/drawing/2014/main" id="{650F3FDB-D873-E9EC-FC13-82B5424C3DB1}"/>
              </a:ext>
            </a:extLst>
          </p:cNvPr>
          <p:cNvPicPr>
            <a:picLocks noChangeAspect="1"/>
          </p:cNvPicPr>
          <p:nvPr/>
        </p:nvPicPr>
        <p:blipFill>
          <a:blip r:embed="rId3"/>
          <a:stretch>
            <a:fillRect/>
          </a:stretch>
        </p:blipFill>
        <p:spPr>
          <a:xfrm>
            <a:off x="5749958" y="452673"/>
            <a:ext cx="5929011" cy="5929011"/>
          </a:xfrm>
          <a:prstGeom prst="rect">
            <a:avLst/>
          </a:prstGeom>
        </p:spPr>
      </p:pic>
    </p:spTree>
    <p:extLst>
      <p:ext uri="{BB962C8B-B14F-4D97-AF65-F5344CB8AC3E}">
        <p14:creationId xmlns:p14="http://schemas.microsoft.com/office/powerpoint/2010/main" val="403576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2BAAEA6-C015-FEB3-4BEB-065CD2AE6C19}"/>
              </a:ext>
            </a:extLst>
          </p:cNvPr>
          <p:cNvSpPr>
            <a:spLocks noGrp="1"/>
          </p:cNvSpPr>
          <p:nvPr>
            <p:ph type="title"/>
          </p:nvPr>
        </p:nvSpPr>
        <p:spPr/>
        <p:txBody>
          <a:bodyPr/>
          <a:lstStyle/>
          <a:p>
            <a:r>
              <a:rPr lang="en-IN" dirty="0"/>
              <a:t>Overview of the Technology</a:t>
            </a:r>
          </a:p>
        </p:txBody>
      </p:sp>
      <p:pic>
        <p:nvPicPr>
          <p:cNvPr id="17" name="Picture Placeholder 16">
            <a:extLst>
              <a:ext uri="{FF2B5EF4-FFF2-40B4-BE49-F238E27FC236}">
                <a16:creationId xmlns:a16="http://schemas.microsoft.com/office/drawing/2014/main" id="{A353EA0D-5E2F-7EEE-9DF4-158AF4FD37C0}"/>
              </a:ext>
            </a:extLst>
          </p:cNvPr>
          <p:cNvPicPr>
            <a:picLocks noGrp="1" noChangeAspect="1"/>
          </p:cNvPicPr>
          <p:nvPr>
            <p:ph idx="1"/>
          </p:nvPr>
        </p:nvPicPr>
        <p:blipFill>
          <a:blip r:embed="rId3"/>
          <a:stretch>
            <a:fillRect/>
          </a:stretch>
        </p:blipFill>
        <p:spPr>
          <a:xfrm>
            <a:off x="5284686" y="957901"/>
            <a:ext cx="4942198" cy="4942198"/>
          </a:xfrm>
          <a:prstGeom prst="roundRect">
            <a:avLst>
              <a:gd name="adj" fmla="val 0"/>
            </a:avLst>
          </a:prstGeom>
        </p:spPr>
      </p:pic>
      <p:sp>
        <p:nvSpPr>
          <p:cNvPr id="19" name="Text Placeholder 18">
            <a:extLst>
              <a:ext uri="{FF2B5EF4-FFF2-40B4-BE49-F238E27FC236}">
                <a16:creationId xmlns:a16="http://schemas.microsoft.com/office/drawing/2014/main" id="{7B80B2C7-76BC-010A-B7F2-AD05D3C3BD90}"/>
              </a:ext>
            </a:extLst>
          </p:cNvPr>
          <p:cNvSpPr>
            <a:spLocks noGrp="1"/>
          </p:cNvSpPr>
          <p:nvPr>
            <p:ph type="body" sz="half" idx="2"/>
          </p:nvPr>
        </p:nvSpPr>
        <p:spPr/>
        <p:txBody>
          <a:bodyPr>
            <a:normAutofit/>
          </a:bodyPr>
          <a:lstStyle/>
          <a:p>
            <a:r>
              <a:rPr lang="en-US" sz="1800" b="0" i="0" dirty="0">
                <a:solidFill>
                  <a:srgbClr val="D1D5DB"/>
                </a:solidFill>
                <a:effectLst/>
              </a:rPr>
              <a:t>Quantum computing holds immense promise as an emerging technology.</a:t>
            </a:r>
            <a:endParaRPr lang="en-IN" sz="1800" dirty="0"/>
          </a:p>
        </p:txBody>
      </p:sp>
    </p:spTree>
    <p:extLst>
      <p:ext uri="{BB962C8B-B14F-4D97-AF65-F5344CB8AC3E}">
        <p14:creationId xmlns:p14="http://schemas.microsoft.com/office/powerpoint/2010/main" val="3544103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96FE-5B79-BCD0-9AC8-EF6FA5450EE1}"/>
              </a:ext>
            </a:extLst>
          </p:cNvPr>
          <p:cNvSpPr>
            <a:spLocks noGrp="1"/>
          </p:cNvSpPr>
          <p:nvPr>
            <p:ph type="title"/>
          </p:nvPr>
        </p:nvSpPr>
        <p:spPr>
          <a:xfrm>
            <a:off x="1154954" y="1295400"/>
            <a:ext cx="3172601" cy="1600200"/>
          </a:xfrm>
        </p:spPr>
        <p:txBody>
          <a:bodyPr/>
          <a:lstStyle/>
          <a:p>
            <a:r>
              <a:rPr lang="en-IN" dirty="0"/>
              <a:t>Power of Quantum Computing</a:t>
            </a:r>
          </a:p>
        </p:txBody>
      </p:sp>
      <p:pic>
        <p:nvPicPr>
          <p:cNvPr id="7" name="Content Placeholder 6">
            <a:extLst>
              <a:ext uri="{FF2B5EF4-FFF2-40B4-BE49-F238E27FC236}">
                <a16:creationId xmlns:a16="http://schemas.microsoft.com/office/drawing/2014/main" id="{0E243062-13D9-0694-8A29-109A45AFC8A3}"/>
              </a:ext>
            </a:extLst>
          </p:cNvPr>
          <p:cNvPicPr>
            <a:picLocks noGrp="1" noChangeAspect="1"/>
          </p:cNvPicPr>
          <p:nvPr>
            <p:ph idx="1"/>
          </p:nvPr>
        </p:nvPicPr>
        <p:blipFill>
          <a:blip r:embed="rId3"/>
          <a:stretch>
            <a:fillRect/>
          </a:stretch>
        </p:blipFill>
        <p:spPr>
          <a:xfrm>
            <a:off x="5266792" y="1050202"/>
            <a:ext cx="4969598" cy="4969598"/>
          </a:xfrm>
        </p:spPr>
      </p:pic>
      <p:sp>
        <p:nvSpPr>
          <p:cNvPr id="5" name="Text Placeholder 4">
            <a:extLst>
              <a:ext uri="{FF2B5EF4-FFF2-40B4-BE49-F238E27FC236}">
                <a16:creationId xmlns:a16="http://schemas.microsoft.com/office/drawing/2014/main" id="{229D3D31-4031-41E7-8C3E-A3B36EE74434}"/>
              </a:ext>
            </a:extLst>
          </p:cNvPr>
          <p:cNvSpPr>
            <a:spLocks noGrp="1"/>
          </p:cNvSpPr>
          <p:nvPr>
            <p:ph type="body" sz="half" idx="2"/>
          </p:nvPr>
        </p:nvSpPr>
        <p:spPr/>
        <p:txBody>
          <a:bodyPr>
            <a:normAutofit/>
          </a:bodyPr>
          <a:lstStyle/>
          <a:p>
            <a:r>
              <a:rPr lang="en-US" sz="1800" dirty="0">
                <a:solidFill>
                  <a:schemeClr val="bg1"/>
                </a:solidFill>
                <a:effectLst/>
              </a:rPr>
              <a:t>Quantum computing has the potential to revolutionize problem-solving by tackling tasks that are currently impossible for classical computers.</a:t>
            </a:r>
            <a:endParaRPr lang="en-IN" sz="1800" dirty="0">
              <a:solidFill>
                <a:schemeClr val="bg1"/>
              </a:solidFill>
            </a:endParaRPr>
          </a:p>
        </p:txBody>
      </p:sp>
    </p:spTree>
    <p:extLst>
      <p:ext uri="{BB962C8B-B14F-4D97-AF65-F5344CB8AC3E}">
        <p14:creationId xmlns:p14="http://schemas.microsoft.com/office/powerpoint/2010/main" val="3916886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2CE589-451A-29B0-56EB-1427956AD083}"/>
              </a:ext>
            </a:extLst>
          </p:cNvPr>
          <p:cNvSpPr>
            <a:spLocks noGrp="1"/>
          </p:cNvSpPr>
          <p:nvPr>
            <p:ph type="title"/>
          </p:nvPr>
        </p:nvSpPr>
        <p:spPr/>
        <p:txBody>
          <a:bodyPr/>
          <a:lstStyle/>
          <a:p>
            <a:r>
              <a:rPr lang="en-IN" dirty="0"/>
              <a:t>Business Opportunities</a:t>
            </a:r>
          </a:p>
        </p:txBody>
      </p:sp>
      <p:pic>
        <p:nvPicPr>
          <p:cNvPr id="8" name="Content Placeholder 7">
            <a:extLst>
              <a:ext uri="{FF2B5EF4-FFF2-40B4-BE49-F238E27FC236}">
                <a16:creationId xmlns:a16="http://schemas.microsoft.com/office/drawing/2014/main" id="{28D39605-04A2-5BCB-FEEA-7ED92F2C3C71}"/>
              </a:ext>
            </a:extLst>
          </p:cNvPr>
          <p:cNvPicPr>
            <a:picLocks noGrp="1" noChangeAspect="1"/>
          </p:cNvPicPr>
          <p:nvPr>
            <p:ph idx="1"/>
          </p:nvPr>
        </p:nvPicPr>
        <p:blipFill>
          <a:blip r:embed="rId3"/>
          <a:stretch>
            <a:fillRect/>
          </a:stretch>
        </p:blipFill>
        <p:spPr>
          <a:xfrm>
            <a:off x="5258631" y="968721"/>
            <a:ext cx="5056158" cy="5056158"/>
          </a:xfrm>
        </p:spPr>
      </p:pic>
      <p:sp>
        <p:nvSpPr>
          <p:cNvPr id="6" name="Text Placeholder 5">
            <a:extLst>
              <a:ext uri="{FF2B5EF4-FFF2-40B4-BE49-F238E27FC236}">
                <a16:creationId xmlns:a16="http://schemas.microsoft.com/office/drawing/2014/main" id="{7F66AD03-4801-98C2-5021-A1325A49A584}"/>
              </a:ext>
            </a:extLst>
          </p:cNvPr>
          <p:cNvSpPr>
            <a:spLocks noGrp="1"/>
          </p:cNvSpPr>
          <p:nvPr>
            <p:ph type="body" sz="half" idx="2"/>
          </p:nvPr>
        </p:nvSpPr>
        <p:spPr/>
        <p:txBody>
          <a:bodyPr>
            <a:normAutofit/>
          </a:bodyPr>
          <a:lstStyle/>
          <a:p>
            <a:r>
              <a:rPr lang="en-US" sz="1800" b="0" i="0" dirty="0">
                <a:solidFill>
                  <a:srgbClr val="D1D5DB"/>
                </a:solidFill>
                <a:effectLst/>
              </a:rPr>
              <a:t>Businesses that embrace quantum computing early on stand to gain a strategic advantage.</a:t>
            </a:r>
            <a:endParaRPr lang="en-IN" sz="1800" dirty="0"/>
          </a:p>
        </p:txBody>
      </p:sp>
    </p:spTree>
    <p:extLst>
      <p:ext uri="{BB962C8B-B14F-4D97-AF65-F5344CB8AC3E}">
        <p14:creationId xmlns:p14="http://schemas.microsoft.com/office/powerpoint/2010/main" val="2227091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BD71-8049-3CC4-3B32-5891647C92D6}"/>
              </a:ext>
            </a:extLst>
          </p:cNvPr>
          <p:cNvSpPr>
            <a:spLocks noGrp="1"/>
          </p:cNvSpPr>
          <p:nvPr>
            <p:ph type="title"/>
          </p:nvPr>
        </p:nvSpPr>
        <p:spPr/>
        <p:txBody>
          <a:bodyPr/>
          <a:lstStyle/>
          <a:p>
            <a:r>
              <a:rPr lang="en-IN" dirty="0"/>
              <a:t>Value Proposition</a:t>
            </a:r>
          </a:p>
        </p:txBody>
      </p:sp>
      <p:pic>
        <p:nvPicPr>
          <p:cNvPr id="6" name="Content Placeholder 5">
            <a:extLst>
              <a:ext uri="{FF2B5EF4-FFF2-40B4-BE49-F238E27FC236}">
                <a16:creationId xmlns:a16="http://schemas.microsoft.com/office/drawing/2014/main" id="{5892BDE5-1C67-C340-BAAA-34348357D371}"/>
              </a:ext>
            </a:extLst>
          </p:cNvPr>
          <p:cNvPicPr>
            <a:picLocks noGrp="1" noChangeAspect="1"/>
          </p:cNvPicPr>
          <p:nvPr>
            <p:ph idx="1"/>
          </p:nvPr>
        </p:nvPicPr>
        <p:blipFill>
          <a:blip r:embed="rId3"/>
          <a:stretch>
            <a:fillRect/>
          </a:stretch>
        </p:blipFill>
        <p:spPr>
          <a:xfrm>
            <a:off x="5196689" y="889023"/>
            <a:ext cx="5130777" cy="5130777"/>
          </a:xfrm>
        </p:spPr>
      </p:pic>
      <p:sp>
        <p:nvSpPr>
          <p:cNvPr id="4" name="Text Placeholder 3">
            <a:extLst>
              <a:ext uri="{FF2B5EF4-FFF2-40B4-BE49-F238E27FC236}">
                <a16:creationId xmlns:a16="http://schemas.microsoft.com/office/drawing/2014/main" id="{14257B02-29CE-6517-40CC-5F248A126211}"/>
              </a:ext>
            </a:extLst>
          </p:cNvPr>
          <p:cNvSpPr>
            <a:spLocks noGrp="1"/>
          </p:cNvSpPr>
          <p:nvPr>
            <p:ph type="body" sz="half" idx="2"/>
          </p:nvPr>
        </p:nvSpPr>
        <p:spPr/>
        <p:txBody>
          <a:bodyPr>
            <a:normAutofit/>
          </a:bodyPr>
          <a:lstStyle/>
          <a:p>
            <a:r>
              <a:rPr lang="en-IN" sz="1800" dirty="0">
                <a:solidFill>
                  <a:schemeClr val="bg1"/>
                </a:solidFill>
              </a:rPr>
              <a:t>Quantum computing offers an interesting value proposition and promises transformative benefits across multiple domains.</a:t>
            </a:r>
          </a:p>
        </p:txBody>
      </p:sp>
    </p:spTree>
    <p:extLst>
      <p:ext uri="{BB962C8B-B14F-4D97-AF65-F5344CB8AC3E}">
        <p14:creationId xmlns:p14="http://schemas.microsoft.com/office/powerpoint/2010/main" val="2237338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69C9E-D54D-237D-00B9-7B54C6B20F31}"/>
              </a:ext>
            </a:extLst>
          </p:cNvPr>
          <p:cNvSpPr>
            <a:spLocks noGrp="1"/>
          </p:cNvSpPr>
          <p:nvPr>
            <p:ph type="title"/>
          </p:nvPr>
        </p:nvSpPr>
        <p:spPr/>
        <p:txBody>
          <a:bodyPr/>
          <a:lstStyle/>
          <a:p>
            <a:r>
              <a:rPr lang="en-IN" dirty="0"/>
              <a:t>Key Impacts on Industries</a:t>
            </a:r>
          </a:p>
        </p:txBody>
      </p:sp>
      <p:pic>
        <p:nvPicPr>
          <p:cNvPr id="6" name="Content Placeholder 5">
            <a:extLst>
              <a:ext uri="{FF2B5EF4-FFF2-40B4-BE49-F238E27FC236}">
                <a16:creationId xmlns:a16="http://schemas.microsoft.com/office/drawing/2014/main" id="{E3B03B57-20DE-43E3-4CC0-C19618842176}"/>
              </a:ext>
            </a:extLst>
          </p:cNvPr>
          <p:cNvPicPr>
            <a:picLocks noGrp="1" noChangeAspect="1"/>
          </p:cNvPicPr>
          <p:nvPr>
            <p:ph idx="1"/>
          </p:nvPr>
        </p:nvPicPr>
        <p:blipFill>
          <a:blip r:embed="rId3"/>
          <a:stretch>
            <a:fillRect/>
          </a:stretch>
        </p:blipFill>
        <p:spPr>
          <a:xfrm>
            <a:off x="5169528" y="930316"/>
            <a:ext cx="5094563" cy="5094563"/>
          </a:xfrm>
        </p:spPr>
      </p:pic>
      <p:sp>
        <p:nvSpPr>
          <p:cNvPr id="4" name="Text Placeholder 3">
            <a:extLst>
              <a:ext uri="{FF2B5EF4-FFF2-40B4-BE49-F238E27FC236}">
                <a16:creationId xmlns:a16="http://schemas.microsoft.com/office/drawing/2014/main" id="{598DC43A-1963-7448-227E-130791841394}"/>
              </a:ext>
            </a:extLst>
          </p:cNvPr>
          <p:cNvSpPr>
            <a:spLocks noGrp="1"/>
          </p:cNvSpPr>
          <p:nvPr>
            <p:ph type="body" sz="half" idx="2"/>
          </p:nvPr>
        </p:nvSpPr>
        <p:spPr/>
        <p:txBody>
          <a:bodyPr>
            <a:normAutofit/>
          </a:bodyPr>
          <a:lstStyle/>
          <a:p>
            <a:r>
              <a:rPr lang="en-US" sz="1800" b="0" i="0" dirty="0">
                <a:solidFill>
                  <a:srgbClr val="D1D5DB"/>
                </a:solidFill>
                <a:effectLst/>
              </a:rPr>
              <a:t>Quantum computing is poised to revolutionize numerous industries, ushering in a new era of computation and problem-solving.</a:t>
            </a:r>
            <a:endParaRPr lang="en-IN" sz="1800" dirty="0"/>
          </a:p>
        </p:txBody>
      </p:sp>
    </p:spTree>
    <p:extLst>
      <p:ext uri="{BB962C8B-B14F-4D97-AF65-F5344CB8AC3E}">
        <p14:creationId xmlns:p14="http://schemas.microsoft.com/office/powerpoint/2010/main" val="219679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C369-F0D6-07E9-3043-F73E69D3F5BE}"/>
              </a:ext>
            </a:extLst>
          </p:cNvPr>
          <p:cNvSpPr>
            <a:spLocks noGrp="1"/>
          </p:cNvSpPr>
          <p:nvPr>
            <p:ph type="title"/>
          </p:nvPr>
        </p:nvSpPr>
        <p:spPr>
          <a:xfrm>
            <a:off x="1154954" y="1295400"/>
            <a:ext cx="3380831" cy="1600200"/>
          </a:xfrm>
        </p:spPr>
        <p:txBody>
          <a:bodyPr/>
          <a:lstStyle/>
          <a:p>
            <a:r>
              <a:rPr lang="en-IN" dirty="0"/>
              <a:t>Potential Applications of Quantum Computing</a:t>
            </a:r>
          </a:p>
        </p:txBody>
      </p:sp>
      <p:pic>
        <p:nvPicPr>
          <p:cNvPr id="6" name="Content Placeholder 5">
            <a:extLst>
              <a:ext uri="{FF2B5EF4-FFF2-40B4-BE49-F238E27FC236}">
                <a16:creationId xmlns:a16="http://schemas.microsoft.com/office/drawing/2014/main" id="{D942B1B0-8962-27AE-9F9A-FA217939B14B}"/>
              </a:ext>
            </a:extLst>
          </p:cNvPr>
          <p:cNvPicPr>
            <a:picLocks noGrp="1" noChangeAspect="1"/>
          </p:cNvPicPr>
          <p:nvPr>
            <p:ph idx="1"/>
          </p:nvPr>
        </p:nvPicPr>
        <p:blipFill>
          <a:blip r:embed="rId3"/>
          <a:stretch>
            <a:fillRect/>
          </a:stretch>
        </p:blipFill>
        <p:spPr>
          <a:xfrm>
            <a:off x="5178582" y="845504"/>
            <a:ext cx="5166991" cy="5166991"/>
          </a:xfrm>
        </p:spPr>
      </p:pic>
      <p:sp>
        <p:nvSpPr>
          <p:cNvPr id="4" name="Text Placeholder 3">
            <a:extLst>
              <a:ext uri="{FF2B5EF4-FFF2-40B4-BE49-F238E27FC236}">
                <a16:creationId xmlns:a16="http://schemas.microsoft.com/office/drawing/2014/main" id="{8D9C086C-DE6F-5511-1C74-2DBE97682A35}"/>
              </a:ext>
            </a:extLst>
          </p:cNvPr>
          <p:cNvSpPr>
            <a:spLocks noGrp="1"/>
          </p:cNvSpPr>
          <p:nvPr>
            <p:ph type="body" sz="half" idx="2"/>
          </p:nvPr>
        </p:nvSpPr>
        <p:spPr/>
        <p:txBody>
          <a:bodyPr>
            <a:normAutofit/>
          </a:bodyPr>
          <a:lstStyle/>
          <a:p>
            <a:r>
              <a:rPr lang="en-US" sz="1800" b="0" i="0" dirty="0">
                <a:solidFill>
                  <a:srgbClr val="D1D5DB"/>
                </a:solidFill>
                <a:effectLst/>
                <a:latin typeface="+mn-lt"/>
              </a:rPr>
              <a:t>Quantum computing will also revolutionize scientific research, AI, and Machine Learning.</a:t>
            </a:r>
            <a:endParaRPr lang="en-IN" sz="1800" dirty="0"/>
          </a:p>
        </p:txBody>
      </p:sp>
    </p:spTree>
    <p:extLst>
      <p:ext uri="{BB962C8B-B14F-4D97-AF65-F5344CB8AC3E}">
        <p14:creationId xmlns:p14="http://schemas.microsoft.com/office/powerpoint/2010/main" val="1252857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AE4E-3ED1-126E-0EB7-D3AE5E2D0E26}"/>
              </a:ext>
            </a:extLst>
          </p:cNvPr>
          <p:cNvSpPr>
            <a:spLocks noGrp="1"/>
          </p:cNvSpPr>
          <p:nvPr>
            <p:ph type="title"/>
          </p:nvPr>
        </p:nvSpPr>
        <p:spPr/>
        <p:txBody>
          <a:bodyPr/>
          <a:lstStyle/>
          <a:p>
            <a:r>
              <a:rPr lang="en-IN" dirty="0"/>
              <a:t>Potential Business Models</a:t>
            </a:r>
          </a:p>
        </p:txBody>
      </p:sp>
      <p:pic>
        <p:nvPicPr>
          <p:cNvPr id="6" name="Content Placeholder 5">
            <a:extLst>
              <a:ext uri="{FF2B5EF4-FFF2-40B4-BE49-F238E27FC236}">
                <a16:creationId xmlns:a16="http://schemas.microsoft.com/office/drawing/2014/main" id="{DEB3B67C-EE38-6282-D04F-9EA3372E4CC5}"/>
              </a:ext>
            </a:extLst>
          </p:cNvPr>
          <p:cNvPicPr>
            <a:picLocks noGrp="1" noChangeAspect="1"/>
          </p:cNvPicPr>
          <p:nvPr>
            <p:ph idx="1"/>
          </p:nvPr>
        </p:nvPicPr>
        <p:blipFill>
          <a:blip r:embed="rId3"/>
          <a:stretch>
            <a:fillRect/>
          </a:stretch>
        </p:blipFill>
        <p:spPr>
          <a:xfrm>
            <a:off x="5178582" y="898077"/>
            <a:ext cx="5121723" cy="5121723"/>
          </a:xfrm>
        </p:spPr>
      </p:pic>
      <p:sp>
        <p:nvSpPr>
          <p:cNvPr id="4" name="Text Placeholder 3">
            <a:extLst>
              <a:ext uri="{FF2B5EF4-FFF2-40B4-BE49-F238E27FC236}">
                <a16:creationId xmlns:a16="http://schemas.microsoft.com/office/drawing/2014/main" id="{37E98A3A-A5AF-CBFB-E9EB-71DBF21EDCB2}"/>
              </a:ext>
            </a:extLst>
          </p:cNvPr>
          <p:cNvSpPr>
            <a:spLocks noGrp="1"/>
          </p:cNvSpPr>
          <p:nvPr>
            <p:ph type="body" sz="half" idx="2"/>
          </p:nvPr>
        </p:nvSpPr>
        <p:spPr/>
        <p:txBody>
          <a:bodyPr>
            <a:normAutofit/>
          </a:bodyPr>
          <a:lstStyle/>
          <a:p>
            <a:r>
              <a:rPr lang="en-IN" sz="1800" dirty="0">
                <a:solidFill>
                  <a:schemeClr val="bg1"/>
                </a:solidFill>
              </a:rPr>
              <a:t>QCaaS ?</a:t>
            </a:r>
          </a:p>
        </p:txBody>
      </p:sp>
    </p:spTree>
    <p:extLst>
      <p:ext uri="{BB962C8B-B14F-4D97-AF65-F5344CB8AC3E}">
        <p14:creationId xmlns:p14="http://schemas.microsoft.com/office/powerpoint/2010/main" val="748477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79712-FCED-606F-BFD3-2EA7AA0915BE}"/>
              </a:ext>
            </a:extLst>
          </p:cNvPr>
          <p:cNvSpPr>
            <a:spLocks noGrp="1"/>
          </p:cNvSpPr>
          <p:nvPr>
            <p:ph type="title"/>
          </p:nvPr>
        </p:nvSpPr>
        <p:spPr/>
        <p:txBody>
          <a:bodyPr/>
          <a:lstStyle/>
          <a:p>
            <a:r>
              <a:rPr lang="en-IN" dirty="0"/>
              <a:t>Making Quantum Mainstream</a:t>
            </a:r>
          </a:p>
        </p:txBody>
      </p:sp>
      <p:pic>
        <p:nvPicPr>
          <p:cNvPr id="6" name="Content Placeholder 5">
            <a:extLst>
              <a:ext uri="{FF2B5EF4-FFF2-40B4-BE49-F238E27FC236}">
                <a16:creationId xmlns:a16="http://schemas.microsoft.com/office/drawing/2014/main" id="{862E38E0-0BE5-B053-C07B-8D447B4D5EF5}"/>
              </a:ext>
            </a:extLst>
          </p:cNvPr>
          <p:cNvPicPr>
            <a:picLocks noGrp="1" noChangeAspect="1"/>
          </p:cNvPicPr>
          <p:nvPr>
            <p:ph idx="1"/>
          </p:nvPr>
        </p:nvPicPr>
        <p:blipFill>
          <a:blip r:embed="rId3"/>
          <a:stretch>
            <a:fillRect/>
          </a:stretch>
        </p:blipFill>
        <p:spPr>
          <a:xfrm>
            <a:off x="5042780" y="809291"/>
            <a:ext cx="5239418" cy="5239418"/>
          </a:xfrm>
        </p:spPr>
      </p:pic>
      <p:sp>
        <p:nvSpPr>
          <p:cNvPr id="4" name="Text Placeholder 3">
            <a:extLst>
              <a:ext uri="{FF2B5EF4-FFF2-40B4-BE49-F238E27FC236}">
                <a16:creationId xmlns:a16="http://schemas.microsoft.com/office/drawing/2014/main" id="{49039568-2AE0-0ECB-BC6F-1A14B92A2EA2}"/>
              </a:ext>
            </a:extLst>
          </p:cNvPr>
          <p:cNvSpPr>
            <a:spLocks noGrp="1"/>
          </p:cNvSpPr>
          <p:nvPr>
            <p:ph type="body" sz="half" idx="2"/>
          </p:nvPr>
        </p:nvSpPr>
        <p:spPr/>
        <p:txBody>
          <a:bodyPr>
            <a:normAutofit/>
          </a:bodyPr>
          <a:lstStyle/>
          <a:p>
            <a:pPr marL="285750" indent="-285750">
              <a:buFontTx/>
              <a:buChar char="-"/>
            </a:pPr>
            <a:r>
              <a:rPr lang="en-IN" sz="1800" dirty="0">
                <a:solidFill>
                  <a:schemeClr val="bg1"/>
                </a:solidFill>
              </a:rPr>
              <a:t>Scalability</a:t>
            </a:r>
          </a:p>
          <a:p>
            <a:pPr marL="285750" indent="-285750">
              <a:buFontTx/>
              <a:buChar char="-"/>
            </a:pPr>
            <a:r>
              <a:rPr lang="en-IN" sz="1800" dirty="0">
                <a:solidFill>
                  <a:schemeClr val="bg1"/>
                </a:solidFill>
              </a:rPr>
              <a:t>Quantum Hardware</a:t>
            </a:r>
          </a:p>
          <a:p>
            <a:pPr marL="285750" indent="-285750">
              <a:buFontTx/>
              <a:buChar char="-"/>
            </a:pPr>
            <a:r>
              <a:rPr lang="en-IN" sz="1800" dirty="0">
                <a:solidFill>
                  <a:schemeClr val="bg1"/>
                </a:solidFill>
              </a:rPr>
              <a:t>Development Tools</a:t>
            </a:r>
          </a:p>
          <a:p>
            <a:pPr marL="285750" indent="-285750">
              <a:buFontTx/>
              <a:buChar char="-"/>
            </a:pPr>
            <a:r>
              <a:rPr lang="en-IN" sz="1800" dirty="0">
                <a:solidFill>
                  <a:schemeClr val="bg1"/>
                </a:solidFill>
              </a:rPr>
              <a:t>Collaboration</a:t>
            </a:r>
          </a:p>
          <a:p>
            <a:pPr marL="285750" indent="-285750">
              <a:buFontTx/>
              <a:buChar char="-"/>
            </a:pPr>
            <a:r>
              <a:rPr lang="en-IN" sz="1800" dirty="0">
                <a:solidFill>
                  <a:schemeClr val="bg1"/>
                </a:solidFill>
              </a:rPr>
              <a:t>Accessible &amp; Affordable</a:t>
            </a:r>
          </a:p>
        </p:txBody>
      </p:sp>
    </p:spTree>
    <p:extLst>
      <p:ext uri="{BB962C8B-B14F-4D97-AF65-F5344CB8AC3E}">
        <p14:creationId xmlns:p14="http://schemas.microsoft.com/office/powerpoint/2010/main" val="39748779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Template>
  <TotalTime>317</TotalTime>
  <Words>2433</Words>
  <Application>Microsoft Office PowerPoint</Application>
  <PresentationFormat>Widescreen</PresentationFormat>
  <Paragraphs>81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Söhne</vt:lpstr>
      <vt:lpstr>Wingdings 3</vt:lpstr>
      <vt:lpstr>Ion Boardroom</vt:lpstr>
      <vt:lpstr>Quantum Computers</vt:lpstr>
      <vt:lpstr>Overview of the Technology</vt:lpstr>
      <vt:lpstr>Power of Quantum Computing</vt:lpstr>
      <vt:lpstr>Business Opportunities</vt:lpstr>
      <vt:lpstr>Value Proposition</vt:lpstr>
      <vt:lpstr>Key Impacts on Industries</vt:lpstr>
      <vt:lpstr>Potential Applications of Quantum Computing</vt:lpstr>
      <vt:lpstr>Potential Business Models</vt:lpstr>
      <vt:lpstr>Making Quantum Mainstream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Computers</dc:title>
  <dc:creator>Arvish Pandey</dc:creator>
  <cp:lastModifiedBy>Arvish Pandey</cp:lastModifiedBy>
  <cp:revision>31</cp:revision>
  <dcterms:created xsi:type="dcterms:W3CDTF">2023-07-09T18:43:32Z</dcterms:created>
  <dcterms:modified xsi:type="dcterms:W3CDTF">2023-07-12T18:54:57Z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